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9" r:id="rId14"/>
    <p:sldId id="266" r:id="rId15"/>
    <p:sldId id="267" r:id="rId16"/>
    <p:sldId id="268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3C2F-6427-4FB5-9ECC-6CC8887EDD7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7597-5EB7-43DB-ACD9-CBA93A01C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0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3C2F-6427-4FB5-9ECC-6CC8887EDD7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7597-5EB7-43DB-ACD9-CBA93A01C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9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3C2F-6427-4FB5-9ECC-6CC8887EDD7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7597-5EB7-43DB-ACD9-CBA93A01C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6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3C2F-6427-4FB5-9ECC-6CC8887EDD7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7597-5EB7-43DB-ACD9-CBA93A01C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3C2F-6427-4FB5-9ECC-6CC8887EDD7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7597-5EB7-43DB-ACD9-CBA93A01C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9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3C2F-6427-4FB5-9ECC-6CC8887EDD7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7597-5EB7-43DB-ACD9-CBA93A01C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1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3C2F-6427-4FB5-9ECC-6CC8887EDD7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7597-5EB7-43DB-ACD9-CBA93A01C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1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3C2F-6427-4FB5-9ECC-6CC8887EDD7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7597-5EB7-43DB-ACD9-CBA93A01C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5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3C2F-6427-4FB5-9ECC-6CC8887EDD7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7597-5EB7-43DB-ACD9-CBA93A01C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9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3C2F-6427-4FB5-9ECC-6CC8887EDD7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7597-5EB7-43DB-ACD9-CBA93A01C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0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3C2F-6427-4FB5-9ECC-6CC8887EDD7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7597-5EB7-43DB-ACD9-CBA93A01C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4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23C2F-6427-4FB5-9ECC-6CC8887EDD70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17597-5EB7-43DB-ACD9-CBA93A01C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8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5405" y="1491630"/>
            <a:ext cx="50545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T Almet Origin" pitchFamily="34" charset="0"/>
              </a:rPr>
              <a:t>Отчет по итогам</a:t>
            </a:r>
          </a:p>
          <a:p>
            <a:pPr algn="ctr"/>
            <a:r>
              <a:rPr lang="ru-RU" sz="2800" dirty="0" smtClean="0">
                <a:latin typeface="TT Almet Origin" pitchFamily="34" charset="0"/>
              </a:rPr>
              <a:t>проведения мероприятий</a:t>
            </a:r>
          </a:p>
          <a:p>
            <a:pPr algn="ctr"/>
            <a:r>
              <a:rPr lang="ru-RU" sz="2800" dirty="0" smtClean="0">
                <a:latin typeface="TT Almet Origin" pitchFamily="34" charset="0"/>
              </a:rPr>
              <a:t>в рамках Года семьи </a:t>
            </a:r>
          </a:p>
          <a:p>
            <a:pPr algn="ctr"/>
            <a:r>
              <a:rPr lang="ru-RU" sz="2800" dirty="0">
                <a:latin typeface="TT Almet Origin" pitchFamily="34" charset="0"/>
              </a:rPr>
              <a:t>в</a:t>
            </a:r>
            <a:r>
              <a:rPr lang="ru-RU" sz="2800" dirty="0" smtClean="0">
                <a:latin typeface="TT Almet Origin" pitchFamily="34" charset="0"/>
              </a:rPr>
              <a:t> Альметьевском</a:t>
            </a:r>
          </a:p>
          <a:p>
            <a:pPr algn="ctr"/>
            <a:r>
              <a:rPr lang="ru-RU" sz="2800" dirty="0" smtClean="0">
                <a:latin typeface="TT Almet Origin" pitchFamily="34" charset="0"/>
              </a:rPr>
              <a:t>муниципальном районе</a:t>
            </a:r>
          </a:p>
          <a:p>
            <a:pPr algn="ctr"/>
            <a:r>
              <a:rPr lang="ru-RU" sz="2800" dirty="0">
                <a:latin typeface="TT Almet Origin" pitchFamily="34" charset="0"/>
              </a:rPr>
              <a:t>в</a:t>
            </a:r>
            <a:r>
              <a:rPr lang="ru-RU" sz="2800" dirty="0" smtClean="0">
                <a:latin typeface="TT Almet Origin" pitchFamily="34" charset="0"/>
              </a:rPr>
              <a:t> 2024 году.</a:t>
            </a:r>
          </a:p>
        </p:txBody>
      </p:sp>
    </p:spTree>
    <p:extLst>
      <p:ext uri="{BB962C8B-B14F-4D97-AF65-F5344CB8AC3E}">
        <p14:creationId xmlns:p14="http://schemas.microsoft.com/office/powerpoint/2010/main" val="248762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6" b="3996"/>
          <a:stretch/>
        </p:blipFill>
        <p:spPr>
          <a:xfrm>
            <a:off x="5341320" y="3135040"/>
            <a:ext cx="3061512" cy="1675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20" y="1175729"/>
            <a:ext cx="3061512" cy="1743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406848"/>
            <a:ext cx="4536504" cy="346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Для жителей города организовали 2 семейных забега. Первый забег состоялся в рамках «</a:t>
            </a:r>
            <a:r>
              <a:rPr lang="ru-RU" sz="1050" dirty="0" err="1" smtClean="0">
                <a:latin typeface="TT Almet Origin" pitchFamily="34" charset="0"/>
              </a:rPr>
              <a:t>Timerman</a:t>
            </a:r>
            <a:r>
              <a:rPr lang="ru-RU" sz="1050" dirty="0" smtClean="0">
                <a:latin typeface="TT Almet Origin" pitchFamily="34" charset="0"/>
              </a:rPr>
              <a:t>». В 10:00 стартовал второй забег в рамках общегородской акции «Бежим за счастьем». Забег стал настоящим праздником для всех участников. Дети и родители, друзья и соседи собрались  вместе, чтобы не только испытать собственные силы, но и порадоваться общению с близкими. Завершающим мероприятием стал семейный конкурс музыкальных точек в поддержку участников соревнований «Татнефть </a:t>
            </a:r>
            <a:r>
              <a:rPr lang="ru-RU" sz="1050" dirty="0" err="1" smtClean="0">
                <a:latin typeface="TT Almet Origin" pitchFamily="34" charset="0"/>
              </a:rPr>
              <a:t>Альметьевский</a:t>
            </a:r>
            <a:r>
              <a:rPr lang="ru-RU" sz="1050" dirty="0" smtClean="0">
                <a:latin typeface="TT Almet Origin" pitchFamily="34" charset="0"/>
              </a:rPr>
              <a:t> музыкальный полумарафон-2024». Участники полумарафона, преодолевая дистанцию, смогли насладиться зажигательными выступлениями. Музыкальные точки не просто поддерживали бегунов, но и вдохновляли их на новые победы.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059582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Семейный забег «Бежим за счастье»</a:t>
            </a:r>
            <a:endParaRPr lang="ru-RU" dirty="0">
              <a:solidFill>
                <a:srgbClr val="E31D80"/>
              </a:solidFill>
              <a:latin typeface="TT Almet Orig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7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7" b="36760"/>
          <a:stretch/>
        </p:blipFill>
        <p:spPr>
          <a:xfrm>
            <a:off x="5220072" y="2883209"/>
            <a:ext cx="2997591" cy="2052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8393" b="11769"/>
          <a:stretch/>
        </p:blipFill>
        <p:spPr>
          <a:xfrm>
            <a:off x="5220072" y="1037078"/>
            <a:ext cx="2997591" cy="1689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660050"/>
            <a:ext cx="4536504" cy="24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8 сентября на площадке молодежного центра «Фабрика креативных процессов» прошел эко-фестиваль «Бережливый Альметьевск», который стал вторым этапом общегородской семейной акции «Бежим за счастьем». </a:t>
            </a:r>
          </a:p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Для гостей фестиваля работала полевая кухня, были организованы мастер-классы, а на концерте выступили лучшие коллективы города. Также на площадке МЦ «Фабрика креативных процессов» открылся пункт сбора пластиковых крышечек, за сдачу которых семьи-участники получали подарки.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059582"/>
            <a:ext cx="3627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Эко-фестиваль</a:t>
            </a:r>
          </a:p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«Бережливый Альметьевск»</a:t>
            </a:r>
            <a:endParaRPr lang="ru-RU" dirty="0">
              <a:solidFill>
                <a:srgbClr val="E31D80"/>
              </a:solidFill>
              <a:latin typeface="TT Almet Orig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6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5" b="10776"/>
          <a:stretch/>
        </p:blipFill>
        <p:spPr>
          <a:xfrm>
            <a:off x="5347104" y="2986005"/>
            <a:ext cx="3126820" cy="203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29" y="894324"/>
            <a:ext cx="1502443" cy="2001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2499742"/>
            <a:ext cx="4536504" cy="178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В октябре месяце в рамках празднования Дня пожилых людей был объявлен конкурс-акция «Мастерим вместе с бабушкой и дедушкой». Для участия в ней детям вместе с бабушкой или дедушкой нужно было изготовить интересную творческую работу своими руками. Лучшие работы были размещены в холле первого этажа ЦДЮТ в экспозиции, посвященной Дню пожилого человека.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000348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Муниципальный конкурс-акция декоративно-прикладного творчества, посвященный Дню пожилого человека «Мастерим вместе с бабушкой и дедушкой»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89" y="894324"/>
            <a:ext cx="1502443" cy="20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5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29" y="3115557"/>
            <a:ext cx="3004885" cy="1689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00" y="1098030"/>
            <a:ext cx="3038215" cy="1708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964759"/>
            <a:ext cx="453650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TT Almet Origin" pitchFamily="34" charset="0"/>
              </a:rPr>
              <a:t>5 октября на территории казанского КДК им. В.И. Ленина </a:t>
            </a:r>
            <a:r>
              <a:rPr lang="ru-RU" sz="1050" dirty="0" err="1" smtClean="0">
                <a:latin typeface="TT Almet Origin" pitchFamily="34" charset="0"/>
              </a:rPr>
              <a:t>Альметьевский</a:t>
            </a:r>
            <a:r>
              <a:rPr lang="ru-RU" sz="1050" dirty="0" smtClean="0">
                <a:latin typeface="TT Almet Origin" pitchFamily="34" charset="0"/>
              </a:rPr>
              <a:t> район выступил со своей программой на конкурсе «Культурная столица Татарстана». Представителями района была развернута масштабная интерактивная площадка с программой «Семейные ценности </a:t>
            </a:r>
            <a:r>
              <a:rPr lang="ru-RU" sz="1050" dirty="0" err="1" smtClean="0">
                <a:latin typeface="TT Almet Origin" pitchFamily="34" charset="0"/>
              </a:rPr>
              <a:t>Нефтеграда</a:t>
            </a:r>
            <a:r>
              <a:rPr lang="ru-RU" sz="1050" dirty="0" smtClean="0">
                <a:latin typeface="TT Almet Origin" pitchFamily="34" charset="0"/>
              </a:rPr>
              <a:t> – сердце Альметьевска», на которой  гости могли познакомиться с семейными традициями народов Татарстана, картой с семейными династиями </a:t>
            </a:r>
            <a:r>
              <a:rPr lang="ru-RU" sz="1050" dirty="0" err="1" smtClean="0">
                <a:latin typeface="TT Almet Origin" pitchFamily="34" charset="0"/>
              </a:rPr>
              <a:t>Альметьевского</a:t>
            </a:r>
            <a:r>
              <a:rPr lang="ru-RU" sz="1050" dirty="0" smtClean="0">
                <a:latin typeface="TT Almet Origin" pitchFamily="34" charset="0"/>
              </a:rPr>
              <a:t> района, а также узнать секреты изготовления ковриков на ткацких станках и многое другое. Далее состоялся концерт, где творческие коллективы продемонстрировали красоту исполнения народных песен. На концерте зрители услышали произведения в исполнении народных, вокальных и инструментальных ансамблей района, самодеятельных артистов. Они удивили зрителей разнообразными постановками народов, проживающих в Татарстане.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00034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Конкурсная программа «Семейные ценности </a:t>
            </a:r>
            <a:r>
              <a:rPr lang="ru-RU" dirty="0" err="1" smtClean="0">
                <a:solidFill>
                  <a:srgbClr val="E31D80"/>
                </a:solidFill>
                <a:latin typeface="TT Almet Origin" pitchFamily="34" charset="0"/>
              </a:rPr>
              <a:t>Нефтеграда</a:t>
            </a:r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 – сердце Альметьевска»</a:t>
            </a:r>
            <a:endParaRPr lang="ru-RU" dirty="0">
              <a:solidFill>
                <a:srgbClr val="E31D80"/>
              </a:solidFill>
              <a:latin typeface="TT Almet Orig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6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8"/>
          <a:stretch/>
        </p:blipFill>
        <p:spPr>
          <a:xfrm>
            <a:off x="5279955" y="2931790"/>
            <a:ext cx="3147091" cy="2029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9460" r="4883" b="13043"/>
          <a:stretch/>
        </p:blipFill>
        <p:spPr>
          <a:xfrm>
            <a:off x="5255740" y="1062682"/>
            <a:ext cx="3147091" cy="17436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2211710"/>
            <a:ext cx="4536504" cy="225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На базе ЦДЮТ прошел муниципальный этап Республиканского фестиваля родословной "Эхо веков в истории семьи - </a:t>
            </a:r>
            <a:r>
              <a:rPr lang="ru-RU" sz="1050" dirty="0" err="1" smtClean="0">
                <a:latin typeface="TT Almet Origin" pitchFamily="34" charset="0"/>
              </a:rPr>
              <a:t>Тарихта</a:t>
            </a:r>
            <a:r>
              <a:rPr lang="ru-RU" sz="1050" dirty="0" smtClean="0">
                <a:latin typeface="TT Almet Origin" pitchFamily="34" charset="0"/>
              </a:rPr>
              <a:t> без </a:t>
            </a:r>
            <a:r>
              <a:rPr lang="ru-RU" sz="1050" dirty="0" err="1" smtClean="0">
                <a:latin typeface="TT Almet Origin" pitchFamily="34" charset="0"/>
              </a:rPr>
              <a:t>эзлебез</a:t>
            </a:r>
            <a:r>
              <a:rPr lang="ru-RU" sz="1050" dirty="0" smtClean="0">
                <a:latin typeface="TT Almet Origin" pitchFamily="34" charset="0"/>
              </a:rPr>
              <a:t>". В программе фестиваля были представлены: выставки национальных и семейных блюд, семейные реликвии и визитные карточки семей, включающие в себя яркий концертный номер с презентацией родословной. На этом этапе участвовали 10 семей. Выступления семейных команд оценивало жюри из города Казани.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083389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Муниципальный этап</a:t>
            </a:r>
          </a:p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Республиканского фестиваля</a:t>
            </a:r>
          </a:p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"Эхо веков в истории семьи –</a:t>
            </a:r>
          </a:p>
          <a:p>
            <a:r>
              <a:rPr lang="ru-RU" dirty="0" err="1" smtClean="0">
                <a:solidFill>
                  <a:srgbClr val="E31D80"/>
                </a:solidFill>
                <a:latin typeface="TT Almet Origin" pitchFamily="34" charset="0"/>
              </a:rPr>
              <a:t>Тарихта</a:t>
            </a:r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 без </a:t>
            </a:r>
            <a:r>
              <a:rPr lang="ru-RU" dirty="0" err="1" smtClean="0">
                <a:solidFill>
                  <a:srgbClr val="E31D80"/>
                </a:solidFill>
                <a:latin typeface="TT Almet Origin" pitchFamily="34" charset="0"/>
              </a:rPr>
              <a:t>эзлебез</a:t>
            </a:r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"</a:t>
            </a:r>
            <a:endParaRPr lang="ru-RU" dirty="0">
              <a:solidFill>
                <a:srgbClr val="E31D80"/>
              </a:solidFill>
              <a:latin typeface="TT Almet Orig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7"/>
          <a:stretch/>
        </p:blipFill>
        <p:spPr>
          <a:xfrm>
            <a:off x="5278202" y="3064476"/>
            <a:ext cx="3148844" cy="1897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7"/>
          <a:stretch/>
        </p:blipFill>
        <p:spPr>
          <a:xfrm>
            <a:off x="5278202" y="1059582"/>
            <a:ext cx="3148844" cy="1909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995686"/>
            <a:ext cx="4536504" cy="24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25 ноября в Доме культуры «</a:t>
            </a:r>
            <a:r>
              <a:rPr lang="ru-RU" sz="1050" dirty="0" err="1" smtClean="0">
                <a:latin typeface="TT Almet Origin" pitchFamily="34" charset="0"/>
              </a:rPr>
              <a:t>Нефтьче</a:t>
            </a:r>
            <a:r>
              <a:rPr lang="ru-RU" sz="1050" dirty="0" smtClean="0">
                <a:latin typeface="TT Almet Origin" pitchFamily="34" charset="0"/>
              </a:rPr>
              <a:t>» состоялось праздничное мероприятие, посвящённое Дню матери. Главным событием стала церемония награждения. На сцену поднимались матери военнослужащих, представители многодетных семей и династии различных профессий, победители республиканского фестиваля «Эхо веков в истории семьи — </a:t>
            </a:r>
            <a:r>
              <a:rPr lang="ru-RU" sz="1050" dirty="0" err="1" smtClean="0">
                <a:latin typeface="TT Almet Origin" pitchFamily="34" charset="0"/>
              </a:rPr>
              <a:t>тарихта</a:t>
            </a:r>
            <a:r>
              <a:rPr lang="ru-RU" sz="1050" dirty="0" smtClean="0">
                <a:latin typeface="TT Almet Origin" pitchFamily="34" charset="0"/>
              </a:rPr>
              <a:t> без </a:t>
            </a:r>
            <a:r>
              <a:rPr lang="ru-RU" sz="1050" dirty="0" err="1" smtClean="0">
                <a:latin typeface="TT Almet Origin" pitchFamily="34" charset="0"/>
              </a:rPr>
              <a:t>эзлебез</a:t>
            </a:r>
            <a:r>
              <a:rPr lang="ru-RU" sz="1050" dirty="0" smtClean="0">
                <a:latin typeface="TT Almet Origin" pitchFamily="34" charset="0"/>
              </a:rPr>
              <a:t>» и другие. Каждая из них была удостоена почетной наградой и аплодисментами зала. Праздничный концерт мамам подарили артисты и творческие коллективы города.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083389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Торжественное мероприятие, посвященное Дню матери  “Звезда надежды”</a:t>
            </a:r>
            <a:endParaRPr lang="ru-RU" dirty="0">
              <a:solidFill>
                <a:srgbClr val="E31D80"/>
              </a:solidFill>
              <a:latin typeface="TT Almet Orig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7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29" y="2959239"/>
            <a:ext cx="3004885" cy="2002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1"/>
          <a:stretch/>
        </p:blipFill>
        <p:spPr>
          <a:xfrm>
            <a:off x="5278200" y="1044861"/>
            <a:ext cx="3038215" cy="18149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995686"/>
            <a:ext cx="4536504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В мероприятии приняли участие семьи военнослужащих, которых объединило замечательное событие – радость материнства и отцовства. В торжественной обстановке семьям были вручены сертификаты на материнский капитал и памятные подарки.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083389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Торжественное вручение сертификатов на материнский капитал</a:t>
            </a:r>
            <a:endParaRPr lang="ru-RU" dirty="0">
              <a:solidFill>
                <a:srgbClr val="E31D80"/>
              </a:solidFill>
              <a:latin typeface="TT Almet Orig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4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275606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TT Almet Origin" pitchFamily="34" charset="0"/>
              </a:rPr>
              <a:t>Подходит к завершению 2024 год, объявленный </a:t>
            </a:r>
            <a:r>
              <a:rPr lang="ru-RU" sz="1200" dirty="0" smtClean="0">
                <a:latin typeface="TT Almet Origin" pitchFamily="34" charset="0"/>
              </a:rPr>
              <a:t>в России </a:t>
            </a:r>
            <a:r>
              <a:rPr lang="ru-RU" sz="1200" dirty="0">
                <a:solidFill>
                  <a:srgbClr val="E31D80"/>
                </a:solidFill>
                <a:latin typeface="TT Almet Origin" pitchFamily="34" charset="0"/>
              </a:rPr>
              <a:t>Годом семьи.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T Almet Origin" pitchFamily="34" charset="0"/>
              </a:rPr>
              <a:t>В </a:t>
            </a:r>
            <a:r>
              <a:rPr lang="ru-RU" sz="1200" dirty="0">
                <a:latin typeface="TT Almet Origin" pitchFamily="34" charset="0"/>
              </a:rPr>
              <a:t>рамках </a:t>
            </a:r>
            <a:r>
              <a:rPr lang="ru-RU" sz="1200" dirty="0" smtClean="0">
                <a:latin typeface="TT Almet Origin" pitchFamily="34" charset="0"/>
              </a:rPr>
              <a:t>этого года в Альметьевске и Альметьевском районе проведено </a:t>
            </a:r>
            <a:r>
              <a:rPr lang="ru-RU" sz="1200" dirty="0">
                <a:latin typeface="TT Almet Origin" pitchFamily="34" charset="0"/>
              </a:rPr>
              <a:t>множество </a:t>
            </a:r>
            <a:r>
              <a:rPr lang="ru-RU" sz="1200" dirty="0" smtClean="0">
                <a:latin typeface="TT Almet Origin" pitchFamily="34" charset="0"/>
              </a:rPr>
              <a:t>мероприятий, в </a:t>
            </a:r>
            <a:r>
              <a:rPr lang="ru-RU" sz="1200" dirty="0">
                <a:latin typeface="TT Almet Origin" pitchFamily="34" charset="0"/>
              </a:rPr>
              <a:t>которых жители с </a:t>
            </a:r>
            <a:r>
              <a:rPr lang="ru-RU" sz="1200" dirty="0" smtClean="0">
                <a:latin typeface="TT Almet Origin" pitchFamily="34" charset="0"/>
              </a:rPr>
              <a:t>удовольствием участвовали </a:t>
            </a:r>
            <a:r>
              <a:rPr lang="ru-RU" sz="1200" dirty="0">
                <a:latin typeface="TT Almet Origin" pitchFamily="34" charset="0"/>
              </a:rPr>
              <a:t>всей </a:t>
            </a:r>
            <a:r>
              <a:rPr lang="ru-RU" sz="1200" dirty="0" smtClean="0">
                <a:latin typeface="TT Almet Origin" pitchFamily="34" charset="0"/>
              </a:rPr>
              <a:t>семьёй. Для </a:t>
            </a:r>
            <a:r>
              <a:rPr lang="ru-RU" sz="1200" dirty="0">
                <a:latin typeface="TT Almet Origin" pitchFamily="34" charset="0"/>
              </a:rPr>
              <a:t>мам, пап и детей, бабушек и дедушек они стали возможностью не просто </a:t>
            </a:r>
            <a:r>
              <a:rPr lang="ru-RU" sz="1200" dirty="0" smtClean="0">
                <a:latin typeface="TT Almet Origin" pitchFamily="34" charset="0"/>
              </a:rPr>
              <a:t>показать, что </a:t>
            </a:r>
            <a:r>
              <a:rPr lang="ru-RU" sz="1200" dirty="0">
                <a:latin typeface="TT Almet Origin" pitchFamily="34" charset="0"/>
              </a:rPr>
              <a:t>они могут и умеют вместе, а ещё заново оценить таланты друг друга и стать ещё ближе.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T Almet Origin" pitchFamily="34" charset="0"/>
              </a:rPr>
              <a:t>Давайте </a:t>
            </a:r>
            <a:r>
              <a:rPr lang="ru-RU" sz="1200" dirty="0">
                <a:latin typeface="TT Almet Origin" pitchFamily="34" charset="0"/>
              </a:rPr>
              <a:t>вместе вспомним самые яркие мероприятия этого года</a:t>
            </a:r>
            <a:r>
              <a:rPr lang="ru-RU" sz="1200" dirty="0" smtClean="0">
                <a:latin typeface="TT Almet Origin" pitchFamily="34" charset="0"/>
              </a:rPr>
              <a:t>!</a:t>
            </a:r>
            <a:endParaRPr lang="ru-RU" sz="1200" dirty="0">
              <a:latin typeface="TT Almet Orig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7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5" b="23276"/>
          <a:stretch/>
        </p:blipFill>
        <p:spPr>
          <a:xfrm>
            <a:off x="5222231" y="1167794"/>
            <a:ext cx="3229000" cy="1507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3" r="7084" b="17776"/>
          <a:stretch/>
        </p:blipFill>
        <p:spPr>
          <a:xfrm>
            <a:off x="5231432" y="2931790"/>
            <a:ext cx="3229000" cy="1576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491630"/>
            <a:ext cx="4536504" cy="298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50" dirty="0">
                <a:latin typeface="TT Almet Origin" pitchFamily="34" charset="0"/>
              </a:rPr>
              <a:t>27 января в Альметьевске был дан страт проекту «Счастливы вместе», в рамках которого для молодых семейных пар нашего города были организованы разные практики, направленные на укрепление и гармонизацию семейных отношений: диагностическое обследование семейных взаимоотношений, индивидуальное консультирование, арт-свидание, </a:t>
            </a:r>
            <a:r>
              <a:rPr lang="ru-RU" sz="1050" dirty="0" err="1">
                <a:latin typeface="TT Almet Origin" pitchFamily="34" charset="0"/>
              </a:rPr>
              <a:t>киносвидание</a:t>
            </a:r>
            <a:r>
              <a:rPr lang="ru-RU" sz="1050" dirty="0">
                <a:latin typeface="TT Almet Origin" pitchFamily="34" charset="0"/>
              </a:rPr>
              <a:t>, </a:t>
            </a:r>
            <a:r>
              <a:rPr lang="ru-RU" sz="1050" dirty="0" err="1">
                <a:latin typeface="TT Almet Origin" pitchFamily="34" charset="0"/>
              </a:rPr>
              <a:t>тренинговые</a:t>
            </a:r>
            <a:r>
              <a:rPr lang="ru-RU" sz="1050" dirty="0">
                <a:latin typeface="TT Almet Origin" pitchFamily="34" charset="0"/>
              </a:rPr>
              <a:t> занятия по составлению формулы счастья семьи, парная йога и многое другое. 1 сентября на городском водохранилище состоялась презентация проекта с участием Раиса республики Татарстан, где были представлены все практики, реализуемые в проекте.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167794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>
                <a:solidFill>
                  <a:srgbClr val="E31D80"/>
                </a:solidFill>
                <a:latin typeface="TT Almet Origin" pitchFamily="34" charset="0"/>
              </a:rPr>
              <a:t>Проект “Счастливы вместе”</a:t>
            </a:r>
            <a:endParaRPr lang="ru-RU" dirty="0">
              <a:solidFill>
                <a:srgbClr val="E31D80"/>
              </a:solidFill>
              <a:latin typeface="TT Almet Orig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0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2" r="2214" b="15276"/>
          <a:stretch/>
        </p:blipFill>
        <p:spPr>
          <a:xfrm>
            <a:off x="5424435" y="3047510"/>
            <a:ext cx="3180014" cy="1612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/>
          <a:stretch/>
        </p:blipFill>
        <p:spPr>
          <a:xfrm>
            <a:off x="5424435" y="1229434"/>
            <a:ext cx="3180013" cy="1702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2144798"/>
            <a:ext cx="4536504" cy="20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«Арт-Сабантуй 2024» - это конкурс произведений живописи и графики среди профессиональных художников со всех уголков России. Всего конкурсной комиссией была рассмотрена 131 работа 78 авторов. На конкурс были приняты произведения в полной мере раскрывшие тему конкурса: «Моя семья – моё богатство». До участия в конкурсе были допущены всего 30 художников. В этом году конкурс проходил уже 11 раз.</a:t>
            </a:r>
            <a:endParaRPr lang="ru-RU" sz="1050" dirty="0">
              <a:latin typeface="TT Almet Origin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216372"/>
            <a:ext cx="5230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Всероссийский передвижной</a:t>
            </a:r>
          </a:p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конкурс-выставка «Арт-Сабантуй 2024»: </a:t>
            </a:r>
          </a:p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«Моя семья-моё богатство» </a:t>
            </a:r>
            <a:endParaRPr lang="ru-RU" dirty="0">
              <a:solidFill>
                <a:srgbClr val="E31D80"/>
              </a:solidFill>
              <a:latin typeface="TT Almet Orig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 t="17090" r="11613" b="18715"/>
          <a:stretch/>
        </p:blipFill>
        <p:spPr>
          <a:xfrm>
            <a:off x="5316587" y="2931790"/>
            <a:ext cx="3240360" cy="1793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6"/>
          <a:stretch/>
        </p:blipFill>
        <p:spPr>
          <a:xfrm>
            <a:off x="5316587" y="1181577"/>
            <a:ext cx="3240360" cy="1555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2118448"/>
            <a:ext cx="4536504" cy="225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23 января в Москве состоялась церемония зажжения Всероссийского семейного очага «Сердце России», который был разослан во все регионы России.</a:t>
            </a:r>
          </a:p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20 мая капсула с очагом прибыла в Альметьевск, 27 мая она была передана </a:t>
            </a:r>
            <a:r>
              <a:rPr lang="ru-RU" sz="1050" dirty="0" err="1" smtClean="0">
                <a:latin typeface="TT Almet Origin" pitchFamily="34" charset="0"/>
              </a:rPr>
              <a:t>Агрызскому</a:t>
            </a:r>
            <a:r>
              <a:rPr lang="ru-RU" sz="1050" dirty="0" smtClean="0">
                <a:latin typeface="TT Almet Origin" pitchFamily="34" charset="0"/>
              </a:rPr>
              <a:t> муниципальному району.</a:t>
            </a:r>
          </a:p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В мероприятии приняли участие многодетные семьи, которые были поощрены памятными подарками в знак признательности и уважения  за сохранение семейных традиций и воспитание детей.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216372"/>
            <a:ext cx="4038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Церемония передачи капсулы</a:t>
            </a:r>
          </a:p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в рамках Всероссийской акции</a:t>
            </a:r>
          </a:p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“Сердце России”</a:t>
            </a:r>
            <a:endParaRPr lang="ru-RU" dirty="0">
              <a:solidFill>
                <a:srgbClr val="E31D80"/>
              </a:solidFill>
              <a:latin typeface="TT Almet Orig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7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6" r="8609" b="9586"/>
          <a:stretch/>
        </p:blipFill>
        <p:spPr>
          <a:xfrm>
            <a:off x="5283722" y="3219822"/>
            <a:ext cx="3176710" cy="1787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14109" r="7670" b="5962"/>
          <a:stretch/>
        </p:blipFill>
        <p:spPr>
          <a:xfrm>
            <a:off x="5283722" y="1059582"/>
            <a:ext cx="3176710" cy="2040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707654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Торжественное мероприятие, посвященное чествованию юбиляров совместной жизни. На мероприятии чествовали 10 семейных пар, двум семьям района были вручены медали «За любовь и верность», остальным  юбилярам были вручены благодарности Главы </a:t>
            </a:r>
            <a:r>
              <a:rPr lang="ru-RU" sz="1050" dirty="0" err="1" smtClean="0">
                <a:latin typeface="TT Almet Origin" pitchFamily="34" charset="0"/>
              </a:rPr>
              <a:t>Альметьевского</a:t>
            </a:r>
            <a:r>
              <a:rPr lang="ru-RU" sz="1050" dirty="0" smtClean="0">
                <a:latin typeface="TT Almet Origin" pitchFamily="34" charset="0"/>
              </a:rPr>
              <a:t> муниципального района.  Продолжилось мероприятие концертной программой от артистов и творческих коллективов города.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216372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День семьи, любви и верности</a:t>
            </a:r>
            <a:endParaRPr lang="ru-RU" dirty="0">
              <a:solidFill>
                <a:srgbClr val="E31D80"/>
              </a:solidFill>
              <a:latin typeface="TT Almet Orig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0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4525"/>
          <a:stretch/>
        </p:blipFill>
        <p:spPr>
          <a:xfrm>
            <a:off x="5363497" y="3003798"/>
            <a:ext cx="2736895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5" b="11422"/>
          <a:stretch/>
        </p:blipFill>
        <p:spPr>
          <a:xfrm>
            <a:off x="5363498" y="1216373"/>
            <a:ext cx="2720281" cy="1650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909466"/>
            <a:ext cx="4536504" cy="15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1 июня  на площадке Центра детско-юношеского творчества состоялась семейная концертно-развлекательная программа «День защиты детей». Для семей были организованы различные мастер-классы, спортивные игры, фигурное вождение на велосипеде, кукольный театр, </a:t>
            </a:r>
            <a:r>
              <a:rPr lang="ru-RU" sz="1050" dirty="0" err="1" smtClean="0">
                <a:latin typeface="TT Almet Origin" pitchFamily="34" charset="0"/>
              </a:rPr>
              <a:t>аквагрим</a:t>
            </a:r>
            <a:r>
              <a:rPr lang="ru-RU" sz="1050" dirty="0" smtClean="0">
                <a:latin typeface="TT Almet Origin" pitchFamily="34" charset="0"/>
              </a:rPr>
              <a:t> и концертная программа.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216372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Концертно-игровая программа</a:t>
            </a:r>
          </a:p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«День защиты детей»</a:t>
            </a:r>
            <a:endParaRPr lang="ru-RU" dirty="0">
              <a:solidFill>
                <a:srgbClr val="E31D80"/>
              </a:solidFill>
              <a:latin typeface="TT Almet Orig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1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8" b="7751"/>
          <a:stretch/>
        </p:blipFill>
        <p:spPr>
          <a:xfrm>
            <a:off x="5359152" y="3195036"/>
            <a:ext cx="3045487" cy="1680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58" y="1059582"/>
            <a:ext cx="3062237" cy="2040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707654"/>
            <a:ext cx="4536504" cy="225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В рамках Дня молодёжи, состоялся праздничный Парад молодоженов, в котором приняли участие молодые пары, зарегистрировавшие или подавшие заявления на заключение брака в течение года. Участники продефилировали в свадебных нарядах, а также приняли участие в интерактивной игре.</a:t>
            </a:r>
          </a:p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На центральной сцене праздника семейные пары были награждены за  конкурс семейных историй и фотографий, проводимого в социальных сетях.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21637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Парад молодоженов</a:t>
            </a:r>
            <a:endParaRPr lang="ru-RU" dirty="0">
              <a:solidFill>
                <a:srgbClr val="E31D80"/>
              </a:solidFill>
              <a:latin typeface="TT Almet Orig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8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19187" b="11224"/>
          <a:stretch/>
        </p:blipFill>
        <p:spPr>
          <a:xfrm>
            <a:off x="5343246" y="3219822"/>
            <a:ext cx="3106009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20" y="1059582"/>
            <a:ext cx="3061512" cy="2040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707654"/>
            <a:ext cx="4536504" cy="20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50" dirty="0" smtClean="0">
                <a:latin typeface="TT Almet Origin" pitchFamily="34" charset="0"/>
              </a:rPr>
              <a:t>В августе в парках и скверах Альметьевска был организован «Лагерь нашего двора», основной целью которого стало популяризация семейных ценностей «Формулы счастья»: забота о старших, о здоровье, правильное питание, творческая активность и экология. О составляющих формулы рассказывали на тематических мастер-классах и </a:t>
            </a:r>
            <a:r>
              <a:rPr lang="ru-RU" sz="1050" dirty="0" err="1" smtClean="0">
                <a:latin typeface="TT Almet Origin" pitchFamily="34" charset="0"/>
              </a:rPr>
              <a:t>интерактивах</a:t>
            </a:r>
            <a:r>
              <a:rPr lang="ru-RU" sz="1050" dirty="0" smtClean="0">
                <a:latin typeface="TT Almet Origin" pitchFamily="34" charset="0"/>
              </a:rPr>
              <a:t>, также всё мероприятие сопровождалось яркой концертной программой и семейными </a:t>
            </a:r>
            <a:r>
              <a:rPr lang="ru-RU" sz="1050" dirty="0" err="1" smtClean="0">
                <a:latin typeface="TT Almet Origin" pitchFamily="34" charset="0"/>
              </a:rPr>
              <a:t>флешмобами</a:t>
            </a:r>
            <a:r>
              <a:rPr lang="ru-RU" sz="1050" dirty="0" smtClean="0">
                <a:latin typeface="TT Almet Origin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216372"/>
            <a:ext cx="396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31D80"/>
                </a:solidFill>
                <a:latin typeface="TT Almet Origin" pitchFamily="34" charset="0"/>
              </a:rPr>
              <a:t>Проект “Лагерь нашего двора”</a:t>
            </a:r>
            <a:endParaRPr lang="ru-RU" dirty="0">
              <a:solidFill>
                <a:srgbClr val="E31D80"/>
              </a:solidFill>
              <a:latin typeface="TT Almet Orig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84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1157</Words>
  <Application>Microsoft Office PowerPoint</Application>
  <PresentationFormat>Экран (16:9)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 Леонова</dc:creator>
  <cp:lastModifiedBy>Лилия Леонова</cp:lastModifiedBy>
  <cp:revision>25</cp:revision>
  <dcterms:created xsi:type="dcterms:W3CDTF">2024-12-20T08:03:18Z</dcterms:created>
  <dcterms:modified xsi:type="dcterms:W3CDTF">2024-12-23T05:25:13Z</dcterms:modified>
</cp:coreProperties>
</file>